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3"/>
    <p:sldId id="304" r:id="rId4"/>
    <p:sldId id="303" r:id="rId5"/>
    <p:sldId id="314" r:id="rId6"/>
    <p:sldId id="328" r:id="rId7"/>
    <p:sldId id="316" r:id="rId8"/>
    <p:sldId id="326" r:id="rId9"/>
    <p:sldId id="325" r:id="rId10"/>
    <p:sldId id="324" r:id="rId11"/>
    <p:sldId id="323" r:id="rId12"/>
    <p:sldId id="327" r:id="rId13"/>
    <p:sldId id="322" r:id="rId14"/>
    <p:sldId id="321" r:id="rId15"/>
    <p:sldId id="320" r:id="rId16"/>
    <p:sldId id="318" r:id="rId17"/>
    <p:sldId id="317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8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3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/Users/abhishekverma/Documents/toptag.xml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Book3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899831571495"/>
          <c:y val="0.11643921095008"/>
          <c:w val="0.693835806790765"/>
          <c:h val="0.703629668795938"/>
        </c:manualLayout>
      </c:layout>
      <c:lineChart>
        <c:grouping val="standard"/>
        <c:varyColors val="0"/>
        <c:ser>
          <c:idx val="0"/>
          <c:order val="0"/>
          <c:tx>
            <c:strRef>
              <c:f>"Likes Received"</c:f>
              <c:strCache>
                <c:ptCount val="1"/>
                <c:pt idx="0">
                  <c:v>Likes Received</c:v>
                </c:pt>
              </c:strCache>
            </c:strRef>
          </c:tx>
          <c:spPr>
            <a:ln w="28575" cap="rnd">
              <a:solidFill>
                <a:schemeClr val="accent1">
                  <a:shade val="76667"/>
                </a:schemeClr>
              </a:solidFill>
              <a:round/>
            </a:ln>
            <a:effectLst>
              <a:outerShdw blurRad="50800" dist="25400" dir="5400000" algn="t" rotWithShape="0">
                <a:schemeClr val="accent1">
                  <a:shade val="76667"/>
                  <a:lumMod val="50000"/>
                  <a:alpha val="30000"/>
                </a:schemeClr>
              </a:outerShdw>
            </a:effectLst>
          </c:spPr>
          <c:marker>
            <c:symbol val="circle"/>
            <c:size val="5"/>
            <c:spPr>
              <a:solidFill>
                <a:schemeClr val="accent1">
                  <a:shade val="76667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25400" dir="5400000" algn="t" rotWithShape="0">
                  <a:schemeClr val="accent1">
                    <a:shade val="76667"/>
                    <a:lumMod val="50000"/>
                    <a:alpha val="30000"/>
                  </a:scheme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{"0","1","2","3","4","5","6","7","9","10","11","12","13","14","15","16","17","18","19","20","21","22","23"}</c:f>
              <c:strCache>
                <c:ptCount val="2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</c:strCache>
            </c:strRef>
          </c:cat>
          <c:val>
            <c:numRef>
              <c:f>{3,5,5,4,1,2,2,6,4,1,6,6,3,4,3,3,9,7,4,2,7,4,9}</c:f>
              <c:numCache>
                <c:formatCode>General</c:formatCode>
                <c:ptCount val="23"/>
                <c:pt idx="0">
                  <c:v>3</c:v>
                </c:pt>
                <c:pt idx="1">
                  <c:v>5</c:v>
                </c:pt>
                <c:pt idx="2">
                  <c:v>5</c:v>
                </c:pt>
                <c:pt idx="3">
                  <c:v>4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6</c:v>
                </c:pt>
                <c:pt idx="8">
                  <c:v>4</c:v>
                </c:pt>
                <c:pt idx="9">
                  <c:v>1</c:v>
                </c:pt>
                <c:pt idx="10">
                  <c:v>6</c:v>
                </c:pt>
                <c:pt idx="11">
                  <c:v>6</c:v>
                </c:pt>
                <c:pt idx="12">
                  <c:v>3</c:v>
                </c:pt>
                <c:pt idx="13">
                  <c:v>4</c:v>
                </c:pt>
                <c:pt idx="14">
                  <c:v>3</c:v>
                </c:pt>
                <c:pt idx="15">
                  <c:v>3</c:v>
                </c:pt>
                <c:pt idx="16">
                  <c:v>9</c:v>
                </c:pt>
                <c:pt idx="17">
                  <c:v>7</c:v>
                </c:pt>
                <c:pt idx="18">
                  <c:v>4</c:v>
                </c:pt>
                <c:pt idx="19">
                  <c:v>2</c:v>
                </c:pt>
                <c:pt idx="20">
                  <c:v>7</c:v>
                </c:pt>
                <c:pt idx="21">
                  <c:v>4</c:v>
                </c:pt>
                <c:pt idx="22">
                  <c:v>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"Comments Received"</c:f>
              <c:strCache>
                <c:ptCount val="1"/>
                <c:pt idx="0">
                  <c:v>Comments Received</c:v>
                </c:pt>
              </c:strCache>
            </c:strRef>
          </c:tx>
          <c:spPr>
            <a:ln w="28575" cap="rnd">
              <a:solidFill>
                <a:schemeClr val="accent1">
                  <a:tint val="76667"/>
                </a:schemeClr>
              </a:solidFill>
              <a:round/>
            </a:ln>
            <a:effectLst>
              <a:outerShdw blurRad="50800" dist="25400" dir="5400000" algn="t" rotWithShape="0">
                <a:schemeClr val="accent1">
                  <a:tint val="76667"/>
                  <a:lumMod val="50000"/>
                  <a:alpha val="30000"/>
                </a:schemeClr>
              </a:outerShdw>
            </a:effectLst>
          </c:spPr>
          <c:marker>
            <c:symbol val="circle"/>
            <c:size val="5"/>
            <c:spPr>
              <a:solidFill>
                <a:schemeClr val="accent1">
                  <a:tint val="76667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25400" dir="5400000" algn="t" rotWithShape="0">
                  <a:schemeClr val="accent1">
                    <a:tint val="76667"/>
                    <a:lumMod val="50000"/>
                    <a:alpha val="30000"/>
                  </a:scheme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{"0","1","2","3","4","5","6","7","9","10","11","12","13","14","15","16","17","18","19","20","21","22","23"}</c:f>
              <c:strCache>
                <c:ptCount val="2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</c:strCache>
            </c:strRef>
          </c:cat>
          <c:val>
            <c:numRef>
              <c:f>{80,142,148,112,32,61,58,181,119,28,171,183,84,115,86,76,276,210,109,64,196,109,247}</c:f>
              <c:numCache>
                <c:formatCode>General</c:formatCode>
                <c:ptCount val="23"/>
                <c:pt idx="0">
                  <c:v>80</c:v>
                </c:pt>
                <c:pt idx="1">
                  <c:v>142</c:v>
                </c:pt>
                <c:pt idx="2">
                  <c:v>148</c:v>
                </c:pt>
                <c:pt idx="3">
                  <c:v>112</c:v>
                </c:pt>
                <c:pt idx="4">
                  <c:v>32</c:v>
                </c:pt>
                <c:pt idx="5">
                  <c:v>61</c:v>
                </c:pt>
                <c:pt idx="6">
                  <c:v>58</c:v>
                </c:pt>
                <c:pt idx="7">
                  <c:v>181</c:v>
                </c:pt>
                <c:pt idx="8">
                  <c:v>119</c:v>
                </c:pt>
                <c:pt idx="9">
                  <c:v>28</c:v>
                </c:pt>
                <c:pt idx="10">
                  <c:v>171</c:v>
                </c:pt>
                <c:pt idx="11">
                  <c:v>183</c:v>
                </c:pt>
                <c:pt idx="12">
                  <c:v>84</c:v>
                </c:pt>
                <c:pt idx="13">
                  <c:v>115</c:v>
                </c:pt>
                <c:pt idx="14">
                  <c:v>86</c:v>
                </c:pt>
                <c:pt idx="15">
                  <c:v>76</c:v>
                </c:pt>
                <c:pt idx="16">
                  <c:v>276</c:v>
                </c:pt>
                <c:pt idx="17">
                  <c:v>210</c:v>
                </c:pt>
                <c:pt idx="18">
                  <c:v>109</c:v>
                </c:pt>
                <c:pt idx="19">
                  <c:v>64</c:v>
                </c:pt>
                <c:pt idx="20">
                  <c:v>196</c:v>
                </c:pt>
                <c:pt idx="21">
                  <c:v>109</c:v>
                </c:pt>
                <c:pt idx="22">
                  <c:v>247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945952623"/>
        <c:axId val="945941583"/>
      </c:lineChart>
      <c:catAx>
        <c:axId val="945952623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Post Hour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45941583"/>
        <c:crosses val="autoZero"/>
        <c:auto val="1"/>
        <c:lblAlgn val="ctr"/>
        <c:lblOffset val="100"/>
        <c:noMultiLvlLbl val="0"/>
      </c:catAx>
      <c:valAx>
        <c:axId val="945941583"/>
        <c:scaling>
          <c:orientation val="minMax"/>
        </c:scaling>
        <c:delete val="1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Number of Reactions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459526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ae4d831f-e441-4d07-839e-931a93f0cb2d}"/>
      </c:ext>
    </c:extLst>
  </c:chart>
  <c:spPr>
    <a:solidFill>
      <a:schemeClr val="lt1">
        <a:lumMod val="96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Top Tags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[toptag.xml]Table1!$B$1</c:f>
              <c:strCache>
                <c:ptCount val="1"/>
                <c:pt idx="0">
                  <c:v>avg_likes_per_tag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[toptag.xml]Table1!$A$2:$A$11</c:f>
              <c:strCache>
                <c:ptCount val="10"/>
                <c:pt idx="0">
                  <c:v>dreamy</c:v>
                </c:pt>
                <c:pt idx="1">
                  <c:v>beauty</c:v>
                </c:pt>
                <c:pt idx="2">
                  <c:v>stunning</c:v>
                </c:pt>
                <c:pt idx="3">
                  <c:v>delicious</c:v>
                </c:pt>
                <c:pt idx="4">
                  <c:v>foodie</c:v>
                </c:pt>
                <c:pt idx="5">
                  <c:v>happy</c:v>
                </c:pt>
                <c:pt idx="6">
                  <c:v>hair</c:v>
                </c:pt>
                <c:pt idx="7">
                  <c:v>photography</c:v>
                </c:pt>
                <c:pt idx="8">
                  <c:v>beach</c:v>
                </c:pt>
                <c:pt idx="9">
                  <c:v>style</c:v>
                </c:pt>
              </c:strCache>
            </c:strRef>
          </c:cat>
          <c:val>
            <c:numRef>
              <c:f>[toptag.xml]Table1!$B$2:$B$11</c:f>
              <c:numCache>
                <c:formatCode>General</c:formatCode>
                <c:ptCount val="10"/>
                <c:pt idx="0">
                  <c:v>35.75</c:v>
                </c:pt>
                <c:pt idx="1">
                  <c:v>34.95</c:v>
                </c:pt>
                <c:pt idx="2">
                  <c:v>34.9375</c:v>
                </c:pt>
                <c:pt idx="3">
                  <c:v>34.9333</c:v>
                </c:pt>
                <c:pt idx="4">
                  <c:v>34.7273</c:v>
                </c:pt>
                <c:pt idx="5">
                  <c:v>34.5909</c:v>
                </c:pt>
                <c:pt idx="6">
                  <c:v>34.5217</c:v>
                </c:pt>
                <c:pt idx="7">
                  <c:v>34.5</c:v>
                </c:pt>
                <c:pt idx="8">
                  <c:v>34.4762</c:v>
                </c:pt>
                <c:pt idx="9">
                  <c:v>34.4706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198386929"/>
        <c:axId val="959973038"/>
      </c:lineChart>
      <c:catAx>
        <c:axId val="19838692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59973038"/>
        <c:crosses val="autoZero"/>
        <c:auto val="1"/>
        <c:lblAlgn val="ctr"/>
        <c:lblOffset val="100"/>
        <c:noMultiLvlLbl val="0"/>
      </c:catAx>
      <c:valAx>
        <c:axId val="95997303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9838692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f37dd01-9100-4529-8a04-4a559990d836}"/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8901422505089"/>
          <c:y val="0.219280169888693"/>
          <c:w val="0.767471810960947"/>
          <c:h val="0.5109222805482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"Avg likes per post"</c:f>
              <c:strCache>
                <c:ptCount val="1"/>
                <c:pt idx="0">
                  <c:v>Avg likes per post</c:v>
                </c:pt>
              </c:strCache>
            </c:strRef>
          </c:tx>
          <c:spPr>
            <a:gradFill>
              <a:gsLst>
                <a:gs pos="100000">
                  <a:schemeClr val="accent1">
                    <a:shade val="76667"/>
                  </a:schemeClr>
                </a:gs>
                <a:gs pos="0">
                  <a:schemeClr val="accent1">
                    <a:shade val="76667"/>
                    <a:hueOff val="-1670000"/>
                  </a:schemeClr>
                </a:gs>
              </a:gsLst>
              <a:lin ang="5400000" scaled="0"/>
            </a:gradFill>
            <a:ln>
              <a:gradFill>
                <a:gsLst>
                  <a:gs pos="100000">
                    <a:schemeClr val="accent1">
                      <a:shade val="76667"/>
                      <a:lumMod val="75000"/>
                    </a:schemeClr>
                  </a:gs>
                  <a:gs pos="0">
                    <a:schemeClr val="accent1">
                      <a:shade val="76667"/>
                      <a:lumMod val="75000"/>
                      <a:hueOff val="-1670000"/>
                    </a:schemeClr>
                  </a:gs>
                </a:gsLst>
                <a:lin ang="4620000" scaled="0"/>
              </a:gra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{"beach","beauty","concert","dreamy","drunk","fashion","foodie","fun","hair","happy","landscape","lol","party","photography","stunning","sunrise","sunset"}</c:f>
              <c:strCache>
                <c:ptCount val="17"/>
                <c:pt idx="0">
                  <c:v>beach</c:v>
                </c:pt>
                <c:pt idx="1">
                  <c:v>beauty</c:v>
                </c:pt>
                <c:pt idx="2">
                  <c:v>concert</c:v>
                </c:pt>
                <c:pt idx="3">
                  <c:v>dreamy</c:v>
                </c:pt>
                <c:pt idx="4">
                  <c:v>drunk</c:v>
                </c:pt>
                <c:pt idx="5">
                  <c:v>fashion</c:v>
                </c:pt>
                <c:pt idx="6">
                  <c:v>foodie</c:v>
                </c:pt>
                <c:pt idx="7">
                  <c:v>fun</c:v>
                </c:pt>
                <c:pt idx="8">
                  <c:v>hair</c:v>
                </c:pt>
                <c:pt idx="9">
                  <c:v>happy</c:v>
                </c:pt>
                <c:pt idx="10">
                  <c:v>landscape</c:v>
                </c:pt>
                <c:pt idx="11">
                  <c:v>lol</c:v>
                </c:pt>
                <c:pt idx="12">
                  <c:v>party</c:v>
                </c:pt>
                <c:pt idx="13">
                  <c:v>photography</c:v>
                </c:pt>
                <c:pt idx="14">
                  <c:v>stunning</c:v>
                </c:pt>
                <c:pt idx="15">
                  <c:v>sunrise</c:v>
                </c:pt>
                <c:pt idx="16">
                  <c:v>sunset</c:v>
                </c:pt>
              </c:strCache>
            </c:strRef>
          </c:cat>
          <c:val>
            <c:numRef>
              <c:f>{42,5,24,6.67,9.5,4.75,2.2,7.6,5.75,5.5,5.67,4.8,13,4,4,4.25,3.8}</c:f>
              <c:numCache>
                <c:formatCode>General</c:formatCode>
                <c:ptCount val="17"/>
                <c:pt idx="0">
                  <c:v>42</c:v>
                </c:pt>
                <c:pt idx="1">
                  <c:v>5</c:v>
                </c:pt>
                <c:pt idx="2">
                  <c:v>24</c:v>
                </c:pt>
                <c:pt idx="3">
                  <c:v>6.67</c:v>
                </c:pt>
                <c:pt idx="4">
                  <c:v>9.5</c:v>
                </c:pt>
                <c:pt idx="5">
                  <c:v>4.75</c:v>
                </c:pt>
                <c:pt idx="6">
                  <c:v>2.2</c:v>
                </c:pt>
                <c:pt idx="7">
                  <c:v>7.6</c:v>
                </c:pt>
                <c:pt idx="8">
                  <c:v>5.75</c:v>
                </c:pt>
                <c:pt idx="9">
                  <c:v>5.5</c:v>
                </c:pt>
                <c:pt idx="10">
                  <c:v>5.67</c:v>
                </c:pt>
                <c:pt idx="11">
                  <c:v>4.8</c:v>
                </c:pt>
                <c:pt idx="12">
                  <c:v>13</c:v>
                </c:pt>
                <c:pt idx="13">
                  <c:v>4</c:v>
                </c:pt>
                <c:pt idx="14">
                  <c:v>4</c:v>
                </c:pt>
                <c:pt idx="15">
                  <c:v>4.25</c:v>
                </c:pt>
                <c:pt idx="16">
                  <c:v>3.8</c:v>
                </c:pt>
              </c:numCache>
            </c:numRef>
          </c:val>
        </c:ser>
        <c:ser>
          <c:idx val="1"/>
          <c:order val="1"/>
          <c:tx>
            <c:strRef>
              <c:f>"Avg comments per post"</c:f>
              <c:strCache>
                <c:ptCount val="1"/>
                <c:pt idx="0">
                  <c:v>Avg comments per post</c:v>
                </c:pt>
              </c:strCache>
            </c:strRef>
          </c:tx>
          <c:spPr>
            <a:gradFill>
              <a:gsLst>
                <a:gs pos="100000">
                  <a:schemeClr val="accent1">
                    <a:tint val="76667"/>
                  </a:schemeClr>
                </a:gs>
                <a:gs pos="0">
                  <a:schemeClr val="accent1">
                    <a:tint val="76667"/>
                    <a:hueOff val="-1670000"/>
                  </a:schemeClr>
                </a:gs>
              </a:gsLst>
              <a:lin ang="5400000" scaled="0"/>
            </a:gradFill>
            <a:ln>
              <a:gradFill>
                <a:gsLst>
                  <a:gs pos="100000">
                    <a:schemeClr val="accent1">
                      <a:tint val="76667"/>
                      <a:lumMod val="75000"/>
                    </a:schemeClr>
                  </a:gs>
                  <a:gs pos="0">
                    <a:schemeClr val="accent1">
                      <a:tint val="76667"/>
                      <a:lumMod val="75000"/>
                      <a:hueOff val="-1670000"/>
                    </a:schemeClr>
                  </a:gs>
                </a:gsLst>
                <a:lin ang="4620000" scaled="0"/>
              </a:gra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{"beach","beauty","concert","dreamy","drunk","fashion","foodie","fun","hair","happy","landscape","lol","party","photography","stunning","sunrise","sunset"}</c:f>
              <c:strCache>
                <c:ptCount val="17"/>
                <c:pt idx="0">
                  <c:v>beach</c:v>
                </c:pt>
                <c:pt idx="1">
                  <c:v>beauty</c:v>
                </c:pt>
                <c:pt idx="2">
                  <c:v>concert</c:v>
                </c:pt>
                <c:pt idx="3">
                  <c:v>dreamy</c:v>
                </c:pt>
                <c:pt idx="4">
                  <c:v>drunk</c:v>
                </c:pt>
                <c:pt idx="5">
                  <c:v>fashion</c:v>
                </c:pt>
                <c:pt idx="6">
                  <c:v>foodie</c:v>
                </c:pt>
                <c:pt idx="7">
                  <c:v>fun</c:v>
                </c:pt>
                <c:pt idx="8">
                  <c:v>hair</c:v>
                </c:pt>
                <c:pt idx="9">
                  <c:v>happy</c:v>
                </c:pt>
                <c:pt idx="10">
                  <c:v>landscape</c:v>
                </c:pt>
                <c:pt idx="11">
                  <c:v>lol</c:v>
                </c:pt>
                <c:pt idx="12">
                  <c:v>party</c:v>
                </c:pt>
                <c:pt idx="13">
                  <c:v>photography</c:v>
                </c:pt>
                <c:pt idx="14">
                  <c:v>stunning</c:v>
                </c:pt>
                <c:pt idx="15">
                  <c:v>sunrise</c:v>
                </c:pt>
                <c:pt idx="16">
                  <c:v>sunset</c:v>
                </c:pt>
              </c:strCache>
            </c:strRef>
          </c:cat>
          <c:val>
            <c:numRef>
              <c:f>{1216,151,676,187.67,275.5,137,65.8,217.8,163,156.25,168.33,138.2,383.67,118,117.25,124.25,114.8}</c:f>
              <c:numCache>
                <c:formatCode>General</c:formatCode>
                <c:ptCount val="17"/>
                <c:pt idx="0">
                  <c:v>1216</c:v>
                </c:pt>
                <c:pt idx="1">
                  <c:v>151</c:v>
                </c:pt>
                <c:pt idx="2">
                  <c:v>676</c:v>
                </c:pt>
                <c:pt idx="3">
                  <c:v>187.67</c:v>
                </c:pt>
                <c:pt idx="4">
                  <c:v>275.5</c:v>
                </c:pt>
                <c:pt idx="5">
                  <c:v>137</c:v>
                </c:pt>
                <c:pt idx="6">
                  <c:v>65.8</c:v>
                </c:pt>
                <c:pt idx="7">
                  <c:v>217.8</c:v>
                </c:pt>
                <c:pt idx="8">
                  <c:v>163</c:v>
                </c:pt>
                <c:pt idx="9">
                  <c:v>156.25</c:v>
                </c:pt>
                <c:pt idx="10">
                  <c:v>168.33</c:v>
                </c:pt>
                <c:pt idx="11">
                  <c:v>138.2</c:v>
                </c:pt>
                <c:pt idx="12">
                  <c:v>383.67</c:v>
                </c:pt>
                <c:pt idx="13">
                  <c:v>118</c:v>
                </c:pt>
                <c:pt idx="14">
                  <c:v>117.25</c:v>
                </c:pt>
                <c:pt idx="15">
                  <c:v>124.25</c:v>
                </c:pt>
                <c:pt idx="16">
                  <c:v>114.8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00"/>
        <c:overlap val="-50"/>
        <c:axId val="911528687"/>
        <c:axId val="911517647"/>
      </c:barChart>
      <c:catAx>
        <c:axId val="91152868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Tag Name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11517647"/>
        <c:crosses val="autoZero"/>
        <c:auto val="1"/>
        <c:lblAlgn val="ctr"/>
        <c:lblOffset val="100"/>
        <c:noMultiLvlLbl val="0"/>
      </c:catAx>
      <c:valAx>
        <c:axId val="911517647"/>
        <c:scaling>
          <c:orientation val="minMax"/>
        </c:scaling>
        <c:delete val="1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Number Of Reactions</a:t>
                </a:r>
              </a:p>
            </c:rich>
          </c:tx>
          <c:layout>
            <c:manualLayout>
              <c:xMode val="edge"/>
              <c:yMode val="edge"/>
              <c:x val="0.0283885627993686"/>
              <c:y val="0.22829323417906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11528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676c8f3e-77f1-4c47-83f8-7004ca3af1b7}"/>
      </c:ext>
    </c:extLst>
  </c:chart>
  <c:spPr>
    <a:solidFill>
      <a:schemeClr val="lt1">
        <a:lumMod val="96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1006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lt1">
          <a:lumMod val="96000"/>
        </a:schemeClr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8575" cap="rnd">
        <a:solidFill>
          <a:schemeClr val="phClr"/>
        </a:solidFill>
        <a:round/>
      </a:ln>
      <a:effectLst>
        <a:outerShdw blurRad="50800" dist="25400" dir="5400000" algn="t" rotWithShape="0">
          <a:schemeClr val="phClr">
            <a:lumMod val="50000"/>
            <a:alpha val="30000"/>
          </a:schemeClr>
        </a:outerShdw>
      </a:effectLst>
    </cs:spPr>
  </cs:dataPointLine>
  <cs:dataPointMarker>
    <cs:lnRef idx="0">
      <cs:styleClr val="auto"/>
    </cs:lnRef>
    <cs:fillRef idx="1">
      <cs:styleClr val="auto"/>
    </cs:fillRef>
    <cs:effectRef idx="0">
      <cs:styleClr val="auto"/>
    </cs:effectRef>
    <cs:fontRef idx="minor">
      <a:schemeClr val="dk1"/>
    </cs:fontRef>
    <cs:spPr>
      <a:ln w="19050">
        <a:solidFill>
          <a:schemeClr val="lt1"/>
        </a:solidFill>
      </a:ln>
      <a:effectLst>
        <a:outerShdw blurRad="50800" dist="25400" dir="5400000" algn="t" rotWithShape="0">
          <a:schemeClr val="phClr">
            <a:lumMod val="50000"/>
            <a:alpha val="30000"/>
          </a:schemeClr>
        </a:outerShdw>
      </a:effectLst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02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100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lt1">
          <a:lumMod val="96000"/>
        </a:schemeClr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100000">
            <a:schemeClr val="phClr"/>
          </a:gs>
          <a:gs pos="0">
            <a:schemeClr val="phClr">
              <a:hueOff val="-1670000"/>
            </a:schemeClr>
          </a:gs>
        </a:gsLst>
        <a:lin ang="5400000" scaled="0"/>
      </a:gradFill>
      <a:ln>
        <a:gradFill>
          <a:gsLst>
            <a:gs pos="100000">
              <a:schemeClr val="phClr">
                <a:lumMod val="75000"/>
              </a:schemeClr>
            </a:gs>
            <a:gs pos="0">
              <a:schemeClr val="phClr">
                <a:lumMod val="75000"/>
                <a:hueOff val="-1670000"/>
              </a:schemeClr>
            </a:gs>
          </a:gsLst>
          <a:lin ang="4620000" scaled="0"/>
        </a:gradFill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rcRect b="3795"/>
          <a:stretch>
            <a:fillRect/>
          </a:stretch>
        </p:blipFill>
        <p:spPr>
          <a:xfrm>
            <a:off x="0" y="260350"/>
            <a:ext cx="12192000" cy="6597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620713"/>
            <a:ext cx="10943167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1843088"/>
            <a:ext cx="10949517" cy="981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F8B8E814-03A9-4DEC-A830-33FDCF59F9BF}" type="datetimeFigureOut">
              <a:rPr lang="en-IN" smtClean="0"/>
            </a:fld>
            <a:endParaRPr lang="en-IN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B19F760-A022-4777-A3A7-EC66A6083969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E814-03A9-4DEC-A830-33FDCF59F9BF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9F760-A022-4777-A3A7-EC66A6083969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E814-03A9-4DEC-A830-33FDCF59F9BF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9F760-A022-4777-A3A7-EC66A6083969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E814-03A9-4DEC-A830-33FDCF59F9BF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9F760-A022-4777-A3A7-EC66A6083969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E814-03A9-4DEC-A830-33FDCF59F9BF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9F760-A022-4777-A3A7-EC66A6083969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E814-03A9-4DEC-A830-33FDCF59F9BF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9F760-A022-4777-A3A7-EC66A6083969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E814-03A9-4DEC-A830-33FDCF59F9BF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9F760-A022-4777-A3A7-EC66A6083969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E814-03A9-4DEC-A830-33FDCF59F9BF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9F760-A022-4777-A3A7-EC66A6083969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E814-03A9-4DEC-A830-33FDCF59F9BF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9F760-A022-4777-A3A7-EC66A6083969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E814-03A9-4DEC-A830-33FDCF59F9BF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9F760-A022-4777-A3A7-EC66A6083969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E814-03A9-4DEC-A830-33FDCF59F9BF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9F760-A022-4777-A3A7-EC66A6083969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F8B8E814-03A9-4DEC-A830-33FDCF59F9BF}" type="datetimeFigureOut">
              <a:rPr lang="en-IN" smtClean="0"/>
            </a:fld>
            <a:endParaRPr lang="en-I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IN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BB19F760-A022-4777-A3A7-EC66A6083969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90204" pitchFamily="34" charset="0"/>
          <a:ea typeface="SimSun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90204" pitchFamily="34" charset="0"/>
          <a:ea typeface="SimSun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90204" pitchFamily="34" charset="0"/>
          <a:ea typeface="SimSun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90204" pitchFamily="34" charset="0"/>
          <a:ea typeface="SimSun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90204" pitchFamily="34" charset="0"/>
          <a:ea typeface="SimSun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90204" pitchFamily="34" charset="0"/>
          <a:ea typeface="SimSun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90204" pitchFamily="34" charset="0"/>
          <a:ea typeface="SimSun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90204" pitchFamily="34" charset="0"/>
          <a:ea typeface="SimSun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943600" y="1343702"/>
            <a:ext cx="6226477" cy="7649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en-US" sz="24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Social Media Project: </a:t>
            </a:r>
            <a:br>
              <a:rPr lang="en-US" altLang="en-US" sz="24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</a:br>
            <a:r>
              <a:rPr lang="en-US" altLang="en-US" sz="24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An Analytical Approach to Engagement</a:t>
            </a:r>
            <a:endParaRPr lang="en-US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5943600" y="4171950"/>
            <a:ext cx="4652645" cy="20955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 i="0" dirty="0">
                <a:solidFill>
                  <a:srgbClr val="222222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Project: Social Media Project</a:t>
            </a:r>
            <a:endParaRPr lang="en-US" sz="2000" i="0" dirty="0">
              <a:solidFill>
                <a:schemeClr val="accent6">
                  <a:lumMod val="50000"/>
                </a:schemeClr>
              </a:solidFill>
              <a:effectLst/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 i="0" dirty="0">
                <a:solidFill>
                  <a:srgbClr val="222222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Presented by: </a:t>
            </a:r>
            <a:r>
              <a:rPr lang="en-US" sz="2000" i="0" dirty="0">
                <a:solidFill>
                  <a:srgbClr val="C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Abhishek Verma </a:t>
            </a:r>
            <a:endParaRPr lang="en-US" sz="2000" i="0" dirty="0">
              <a:solidFill>
                <a:srgbClr val="C00000"/>
              </a:solidFill>
              <a:effectLst/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 i="0" dirty="0">
                <a:solidFill>
                  <a:srgbClr val="222222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Date: </a:t>
            </a:r>
            <a:r>
              <a:rPr lang="en-US" sz="2000" i="0" dirty="0">
                <a:solidFill>
                  <a:srgbClr val="C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07</a:t>
            </a:r>
            <a:r>
              <a:rPr lang="en-US" sz="2000" dirty="0">
                <a:solidFill>
                  <a:srgbClr val="C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/10/2025</a:t>
            </a:r>
            <a:endParaRPr lang="en-US" sz="2000" dirty="0">
              <a:solidFill>
                <a:srgbClr val="C00000"/>
              </a:solidFill>
              <a:effectLst/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cxnSp>
        <p:nvCxnSpPr>
          <p:cNvPr id="91" name="Straight Connector 9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1586162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utoShape 4" descr="Image result for Enhancing IT Support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20" name="AutoShape 6" descr="Image result for Enhancing IT Support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28" name="AutoShape 8" descr="Image result for Enhancing IT Support"/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944235" y="2468880"/>
            <a:ext cx="624776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Data-Driven Insights for Optimizing Social Media Engagement</a:t>
            </a:r>
            <a:endParaRPr lang="en-US" altLang="en-US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1"/>
          <a:stretch>
            <a:fillRect/>
          </a:stretch>
        </p:blipFill>
        <p:spPr>
          <a:xfrm>
            <a:off x="723265" y="105410"/>
            <a:ext cx="4500245" cy="378079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723900" y="3977640"/>
            <a:ext cx="4500245" cy="2774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 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279525"/>
            <a:ext cx="7139305" cy="4765675"/>
          </a:xfrm>
        </p:spPr>
        <p:txBody>
          <a:bodyPr/>
          <a:p>
            <a:pPr marL="0" indent="0"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MOOD AND VISUALS PAY: 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The highest average likes per post are clustered around emotional and aesthetic themes: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dreamy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(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≈35.75 avg likes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),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beauty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, and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stunning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STABILITY: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The differences between the top 10 tags are minimal, showing a stable zone of high-performing,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reliable aesthetic themes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EASY ENTRY: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Posts average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1.95 tags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, confirming users are consistent in their categorization, making tag-based targeting highly reliable.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RECOMMENDATION: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PRIORITIZE AESTHETIC CONTENT: Funnel production resources toward lifestyle, mood, and food themes that leverage these top tags.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graphicFrame>
        <p:nvGraphicFramePr>
          <p:cNvPr id="16" name="Chart 2"/>
          <p:cNvGraphicFramePr/>
          <p:nvPr/>
        </p:nvGraphicFramePr>
        <p:xfrm>
          <a:off x="7747000" y="1983740"/>
          <a:ext cx="4071620" cy="2890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TextBox 1"/>
          <p:cNvSpPr txBox="1"/>
          <p:nvPr/>
        </p:nvSpPr>
        <p:spPr>
          <a:xfrm>
            <a:off x="609600" y="190500"/>
            <a:ext cx="10683240" cy="583565"/>
          </a:xfrm>
          <a:prstGeom prst="rect">
            <a:avLst/>
          </a:prstGeom>
          <a:ln w="38100"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noAutofit/>
          </a:bodyPr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en-US" sz="32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CONTENT GOLDMINE: WHAT DRIVES LIKES</a:t>
            </a:r>
            <a:endParaRPr lang="en-US" altLang="en-US" sz="3200" b="1" u="sng" dirty="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br>
              <a:rPr lang="en-US" altLang="en-US"/>
            </a:b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140" y="1174750"/>
            <a:ext cx="6106160" cy="4953000"/>
          </a:xfrm>
        </p:spPr>
        <p:txBody>
          <a:bodyPr/>
          <a:p>
            <a:pPr marL="0" indent="0"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'Beach' drives extreme conversation: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The tag '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beach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' generates an exceptionally high volume of engagement (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1216 </a:t>
            </a:r>
            <a:r>
              <a:rPr lang="en-US" altLang="en-US" sz="160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Avg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comments per post), making it the single most conversational topic.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Experiential themes win: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Lifestyle categories like '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concert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' (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676 comments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) and '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party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' (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383.67 comments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) are highly effective at driving mass discussion volume.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Aesthetic content is reliable: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Tags like '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dreamy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' (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275.5 comments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) and '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stunning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' (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117.25 comments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) consistently deliver reliable, high-tier conversation.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Recommendation: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INSTITUTE A TAG MANDATE: All branding and ad creatives must align with these top-performing lifestyle themes for immediate audience resonance.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/>
        </p:nvGraphicFramePr>
        <p:xfrm>
          <a:off x="6768465" y="2193925"/>
          <a:ext cx="5024120" cy="2470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" name="TextBox 1"/>
          <p:cNvSpPr txBox="1"/>
          <p:nvPr/>
        </p:nvSpPr>
        <p:spPr>
          <a:xfrm>
            <a:off x="609600" y="316230"/>
            <a:ext cx="10683240" cy="583565"/>
          </a:xfrm>
          <a:prstGeom prst="rect">
            <a:avLst/>
          </a:prstGeom>
          <a:ln w="38100"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noAutofit/>
          </a:bodyPr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en-US" sz="32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ACTIONABLE THEMES: THE STRATEGIC TAGS</a:t>
            </a:r>
            <a:endParaRPr lang="en-US" altLang="en-US" sz="3200" b="1" u="sng" dirty="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090" y="1257935"/>
            <a:ext cx="5695315" cy="4647565"/>
          </a:xfrm>
        </p:spPr>
        <p:txBody>
          <a:bodyPr/>
          <a:p>
            <a:pPr marL="0" indent="0">
              <a:buFont typeface="Arial" panose="020B0604020202090204" pitchFamily="34" charset="0"/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Reach is Saturated: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All top-tier users are tied at the maximum follower count (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num_followers is 77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), rendering the follower count useless for differentiation.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Engagement is the Differentiator: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The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avg_engagement_rate</a:t>
            </a:r>
            <a:r>
              <a:rPr lang="en-US" altLang="en-US" sz="160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(yellow bars) is the single most critical metric for identifying high-value assets among max-reach users.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High-Efficiency Assets: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Users like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Donald.Fritsch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(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65.33%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) and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Aurelie71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(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65.25%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) are the top performers, demonstrating superior content efficacy.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Low-Efficiency Warning: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Users like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Clint27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and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Mariano_Koch3 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have the lowest engagement rates (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60.0%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), indicating their content has the lowest comparative ROI.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Recommendation: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STRATEGY: Use high-reach users for Awareness campaigns and high-efficiency users for Conversion campaigns.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6487795" y="2205990"/>
            <a:ext cx="5178425" cy="3077210"/>
          </a:xfrm>
          <a:prstGeom prst="rect">
            <a:avLst/>
          </a:prstGeom>
        </p:spPr>
      </p:pic>
      <p:sp>
        <p:nvSpPr>
          <p:cNvPr id="6" name="TextBox 1"/>
          <p:cNvSpPr txBox="1"/>
          <p:nvPr/>
        </p:nvSpPr>
        <p:spPr>
          <a:xfrm>
            <a:off x="609600" y="210820"/>
            <a:ext cx="10683240" cy="583565"/>
          </a:xfrm>
          <a:prstGeom prst="rect">
            <a:avLst/>
          </a:prstGeom>
          <a:ln w="38100"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noAutofit/>
          </a:bodyPr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en-US" sz="32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INFLUENCER PIPELINE: REACH VS. EFFICIENCY</a:t>
            </a:r>
            <a:endParaRPr lang="en-US" altLang="en-US" sz="3200" b="1" u="sng" dirty="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640" y="1421130"/>
            <a:ext cx="6270625" cy="4706620"/>
          </a:xfrm>
        </p:spPr>
        <p:txBody>
          <a:bodyPr/>
          <a:p>
            <a:pPr marL="0" indent="0"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Dormancy is the largest pool: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A massive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73.0%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of the user base is classified as "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Dormant Users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," representing the primary audience for broad re-activation and acquisition ad campaigns.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Power Assets are rare: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The "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Power Users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" segment is small at only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11.0%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; their high-efficiency content must be leveraged exclusively for conversion-focused ad creatives.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Focus on the Active Funnel: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The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Active Users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(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16.0%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) are the ideal group for A/B testing new features and high-ROI creatives before a broader Dormant user deployment.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RECOMMENDATION: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ALLOCATE BUDGET: Increase ad spend on creatives sourced from high-volume, top-engagement creators to leverage their proven efficiency.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6754495" y="2062480"/>
            <a:ext cx="5192395" cy="3072765"/>
          </a:xfrm>
          <a:prstGeom prst="rect">
            <a:avLst/>
          </a:prstGeom>
        </p:spPr>
      </p:pic>
      <p:sp>
        <p:nvSpPr>
          <p:cNvPr id="6" name="TextBox 1"/>
          <p:cNvSpPr txBox="1"/>
          <p:nvPr/>
        </p:nvSpPr>
        <p:spPr>
          <a:xfrm>
            <a:off x="609600" y="344805"/>
            <a:ext cx="10683240" cy="583565"/>
          </a:xfrm>
          <a:prstGeom prst="rect">
            <a:avLst/>
          </a:prstGeom>
          <a:ln w="38100"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noAutofit/>
          </a:bodyPr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en-US" sz="28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STRATEGY: SEGMENTATION &amp; CAMPAIGN TARGETING</a:t>
            </a:r>
            <a:endParaRPr lang="en-US" altLang="en-US" sz="2800" b="1" u="sng" dirty="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700" y="1338580"/>
            <a:ext cx="5740400" cy="4730750"/>
          </a:xfrm>
        </p:spPr>
        <p:txBody>
          <a:bodyPr/>
          <a:p>
            <a:pPr marL="0" indent="0"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Volume is concentrated: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Just three users (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Rick29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,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Gus93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, and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Annalise.McKenzi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...) account for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57%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of the total posts displayed in this segment, confirming that content contribution is highly concentrated.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High Efficiency = High Conversion: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Content sourced from these high-volume users is more likely to be high-quality and high-converting, making them ideal ad assets for testing and scale.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KPI INTEGRATION: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The ultimate goal is to link campaign performance (CTR, CPA, ROAS) back to the creator-sourced creative to measure ROI per theme and creator.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RECOMMENDATION: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ALLOCATE BUDGET: Increase ad spend on creatives sourced from high-volume, top-engagement creators to leverage their proven efficiency.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6975475" y="2220595"/>
            <a:ext cx="4565650" cy="2720340"/>
          </a:xfrm>
          <a:prstGeom prst="rect">
            <a:avLst/>
          </a:prstGeom>
        </p:spPr>
      </p:pic>
      <p:sp>
        <p:nvSpPr>
          <p:cNvPr id="6" name="TextBox 1"/>
          <p:cNvSpPr txBox="1"/>
          <p:nvPr/>
        </p:nvSpPr>
        <p:spPr>
          <a:xfrm>
            <a:off x="609600" y="287020"/>
            <a:ext cx="10683240" cy="583565"/>
          </a:xfrm>
          <a:prstGeom prst="rect">
            <a:avLst/>
          </a:prstGeom>
          <a:ln w="38100"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noAutofit/>
          </a:bodyPr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en-US" sz="32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STRATEGY: AD MEASUREMENT &amp; OPTIMIZATION</a:t>
            </a:r>
            <a:endParaRPr lang="en-US" altLang="en-US" sz="3200" b="1" u="sng" dirty="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10972800" cy="4953000"/>
          </a:xfrm>
        </p:spPr>
        <p:txBody>
          <a:bodyPr/>
          <a:p>
            <a:pPr marL="0" indent="0">
              <a:buNone/>
            </a:pPr>
            <a:r>
              <a:rPr lang="en-US" altLang="en-US" sz="1800" b="1">
                <a:latin typeface="Times New Roman" panose="02020503050405090304" pitchFamily="18" charset="0"/>
                <a:cs typeface="Times New Roman" panose="02020503050405090304" pitchFamily="18" charset="0"/>
              </a:rPr>
              <a:t>INSTITUTE THE PRECISE CONTENT LOCKDOWN:</a:t>
            </a:r>
            <a:r>
              <a:rPr lang="en-US" altLang="en-US" sz="1800">
                <a:latin typeface="Times New Roman" panose="02020503050405090304" pitchFamily="18" charset="0"/>
                <a:cs typeface="Times New Roman" panose="02020503050405090304" pitchFamily="18" charset="0"/>
              </a:rPr>
              <a:t> Enforce strict scheduling to the </a:t>
            </a:r>
            <a:r>
              <a:rPr lang="en-US" altLang="en-US" sz="18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5 PM - 6 PM</a:t>
            </a:r>
            <a:r>
              <a:rPr lang="en-US" altLang="en-US" sz="1800">
                <a:latin typeface="Times New Roman" panose="02020503050405090304" pitchFamily="18" charset="0"/>
                <a:cs typeface="Times New Roman" panose="02020503050405090304" pitchFamily="18" charset="0"/>
              </a:rPr>
              <a:t> Golden Hour (</a:t>
            </a:r>
            <a:r>
              <a:rPr lang="en-US" altLang="en-US" sz="18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Post Hours 17-18</a:t>
            </a:r>
            <a:r>
              <a:rPr lang="en-US" altLang="en-US" sz="1800">
                <a:latin typeface="Times New Roman" panose="02020503050405090304" pitchFamily="18" charset="0"/>
                <a:cs typeface="Times New Roman" panose="02020503050405090304" pitchFamily="18" charset="0"/>
              </a:rPr>
              <a:t>) to capture the highest peaks in both Likes and Comments.</a:t>
            </a:r>
            <a:endParaRPr lang="en-US" altLang="en-US" sz="1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en-US" altLang="en-US" sz="1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800" b="1">
                <a:latin typeface="Times New Roman" panose="02020503050405090304" pitchFamily="18" charset="0"/>
                <a:cs typeface="Times New Roman" panose="02020503050405090304" pitchFamily="18" charset="0"/>
              </a:rPr>
              <a:t>ACTIVATE THE DORMANT MAJORITY:</a:t>
            </a:r>
            <a:r>
              <a:rPr lang="en-US" altLang="en-US" sz="1800">
                <a:latin typeface="Times New Roman" panose="02020503050405090304" pitchFamily="18" charset="0"/>
                <a:cs typeface="Times New Roman" panose="02020503050405090304" pitchFamily="18" charset="0"/>
              </a:rPr>
              <a:t> Launch a personalized, tiered re-engagement campaign targeting the </a:t>
            </a:r>
            <a:r>
              <a:rPr lang="en-US" altLang="en-US" sz="18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73.0%</a:t>
            </a:r>
            <a:r>
              <a:rPr lang="en-US" altLang="en-US" sz="1800">
                <a:latin typeface="Times New Roman" panose="02020503050405090304" pitchFamily="18" charset="0"/>
                <a:cs typeface="Times New Roman" panose="02020503050405090304" pitchFamily="18" charset="0"/>
              </a:rPr>
              <a:t> Dormant User segment to convert them into Engaged Consumers.</a:t>
            </a:r>
            <a:endParaRPr lang="en-US" altLang="en-US" sz="1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en-US" altLang="en-US" sz="1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800" b="1">
                <a:latin typeface="Times New Roman" panose="02020503050405090304" pitchFamily="18" charset="0"/>
                <a:cs typeface="Times New Roman" panose="02020503050405090304" pitchFamily="18" charset="0"/>
              </a:rPr>
              <a:t>FORMALIZE THE CREATOR TIER:</a:t>
            </a:r>
            <a:r>
              <a:rPr lang="en-US" altLang="en-US" sz="1800">
                <a:latin typeface="Times New Roman" panose="02020503050405090304" pitchFamily="18" charset="0"/>
                <a:cs typeface="Times New Roman" panose="02020503050405090304" pitchFamily="18" charset="0"/>
              </a:rPr>
              <a:t> Establish a formal reward program for Top-Tier Creators (</a:t>
            </a:r>
            <a:r>
              <a:rPr lang="en-US" altLang="en-US" sz="18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Eveline95</a:t>
            </a:r>
            <a:r>
              <a:rPr lang="en-US" altLang="en-US" sz="1800">
                <a:latin typeface="Times New Roman" panose="02020503050405090304" pitchFamily="18" charset="0"/>
                <a:cs typeface="Times New Roman" panose="02020503050405090304" pitchFamily="18" charset="0"/>
              </a:rPr>
              <a:t>, </a:t>
            </a:r>
            <a:r>
              <a:rPr lang="en-US" altLang="en-US" sz="18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Cesar93</a:t>
            </a:r>
            <a:r>
              <a:rPr lang="en-US" altLang="en-US" sz="1800">
                <a:latin typeface="Times New Roman" panose="02020503050405090304" pitchFamily="18" charset="0"/>
                <a:cs typeface="Times New Roman" panose="02020503050405090304" pitchFamily="18" charset="0"/>
              </a:rPr>
              <a:t>) providing exclusive feature access and recognition, ensuring long-term content velocity and loyalty.</a:t>
            </a:r>
            <a:endParaRPr lang="en-US" altLang="en-US" sz="1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en-US" altLang="en-US" sz="1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800" b="1">
                <a:latin typeface="Times New Roman" panose="02020503050405090304" pitchFamily="18" charset="0"/>
                <a:cs typeface="Times New Roman" panose="02020503050405090304" pitchFamily="18" charset="0"/>
              </a:rPr>
              <a:t>AUDIT SYSTEMIC DATA ANOMALIES:</a:t>
            </a:r>
            <a:r>
              <a:rPr lang="en-US" altLang="en-US" sz="1800">
                <a:latin typeface="Times New Roman" panose="02020503050405090304" pitchFamily="18" charset="0"/>
                <a:cs typeface="Times New Roman" panose="02020503050405090304" pitchFamily="18" charset="0"/>
              </a:rPr>
              <a:t> Prioritize the investigation of the System-Created Follow-Backs (User ID 2) to ensure the integrity of the follower-count metric and to identify potential bot activity.</a:t>
            </a:r>
            <a:endParaRPr lang="en-US" altLang="en-US" sz="18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609600" y="334645"/>
            <a:ext cx="10683240" cy="583565"/>
          </a:xfrm>
          <a:prstGeom prst="rect">
            <a:avLst/>
          </a:prstGeom>
          <a:ln w="38100"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noAutofit/>
          </a:bodyPr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en-US" sz="32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PROJECT RECOMMENDATIONS (FINAL MANDATE)</a:t>
            </a:r>
            <a:endParaRPr lang="en-US" altLang="en-US" sz="3200" b="1" u="sng" dirty="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20570"/>
            <a:ext cx="10972800" cy="4953000"/>
          </a:xfrm>
        </p:spPr>
        <p:txBody>
          <a:bodyPr/>
          <a:p>
            <a:pPr marL="0" indent="0">
              <a:buNone/>
            </a:pPr>
            <a:r>
              <a:rPr lang="en-US" altLang="en-US" sz="1800" b="1">
                <a:latin typeface="Times New Roman" panose="02020503050405090304" pitchFamily="18" charset="0"/>
                <a:cs typeface="Times New Roman" panose="02020503050405090304" pitchFamily="18" charset="0"/>
              </a:rPr>
              <a:t>STRATEGY IS DEFINED:</a:t>
            </a:r>
            <a:r>
              <a:rPr lang="en-US" altLang="en-US" sz="1800">
                <a:latin typeface="Times New Roman" panose="02020503050405090304" pitchFamily="18" charset="0"/>
                <a:cs typeface="Times New Roman" panose="02020503050405090304" pitchFamily="18" charset="0"/>
              </a:rPr>
              <a:t> We have identified key users, mandatory timing (</a:t>
            </a:r>
            <a:r>
              <a:rPr lang="en-US" altLang="en-US" sz="18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5 PM/6 PM</a:t>
            </a:r>
            <a:r>
              <a:rPr lang="en-US" altLang="en-US" sz="1800">
                <a:latin typeface="Times New Roman" panose="02020503050405090304" pitchFamily="18" charset="0"/>
                <a:cs typeface="Times New Roman" panose="02020503050405090304" pitchFamily="18" charset="0"/>
              </a:rPr>
              <a:t>), and high-ROI content themes (e.g., '</a:t>
            </a:r>
            <a:r>
              <a:rPr lang="en-US" altLang="en-US" sz="18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beach</a:t>
            </a:r>
            <a:r>
              <a:rPr lang="en-US" altLang="en-US" sz="1800">
                <a:latin typeface="Times New Roman" panose="02020503050405090304" pitchFamily="18" charset="0"/>
                <a:cs typeface="Times New Roman" panose="02020503050405090304" pitchFamily="18" charset="0"/>
              </a:rPr>
              <a:t>' and '</a:t>
            </a:r>
            <a:r>
              <a:rPr lang="en-US" altLang="en-US" sz="18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concert</a:t>
            </a:r>
            <a:r>
              <a:rPr lang="en-US" altLang="en-US" sz="1800">
                <a:latin typeface="Times New Roman" panose="02020503050405090304" pitchFamily="18" charset="0"/>
                <a:cs typeface="Times New Roman" panose="02020503050405090304" pitchFamily="18" charset="0"/>
              </a:rPr>
              <a:t>' conversation drivers) necessary to scale growth.</a:t>
            </a:r>
            <a:endParaRPr lang="en-US" altLang="en-US" sz="1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800" b="1">
                <a:latin typeface="Times New Roman" panose="02020503050405090304" pitchFamily="18" charset="0"/>
                <a:cs typeface="Times New Roman" panose="02020503050405090304" pitchFamily="18" charset="0"/>
              </a:rPr>
              <a:t>FOCUS ON EFFICIENCY: </a:t>
            </a:r>
            <a:r>
              <a:rPr lang="en-US" altLang="en-US" sz="1800">
                <a:latin typeface="Times New Roman" panose="02020503050405090304" pitchFamily="18" charset="0"/>
                <a:cs typeface="Times New Roman" panose="02020503050405090304" pitchFamily="18" charset="0"/>
              </a:rPr>
              <a:t>Future ad budget allocation must prioritize creatives sourced from High-Efficiency Creators (e.g., </a:t>
            </a:r>
            <a:r>
              <a:rPr lang="en-US" altLang="en-US" sz="18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Donald.Fritsch</a:t>
            </a:r>
            <a:r>
              <a:rPr lang="en-US" altLang="en-US" sz="1800">
                <a:latin typeface="Times New Roman" panose="02020503050405090304" pitchFamily="18" charset="0"/>
                <a:cs typeface="Times New Roman" panose="02020503050405090304" pitchFamily="18" charset="0"/>
              </a:rPr>
              <a:t>, </a:t>
            </a:r>
            <a:r>
              <a:rPr lang="en-US" altLang="en-US" sz="18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Aurelie71</a:t>
            </a:r>
            <a:r>
              <a:rPr lang="en-US" altLang="en-US" sz="1800">
                <a:latin typeface="Times New Roman" panose="02020503050405090304" pitchFamily="18" charset="0"/>
                <a:cs typeface="Times New Roman" panose="02020503050405090304" pitchFamily="18" charset="0"/>
              </a:rPr>
              <a:t>) whose content has superior engagement rates.</a:t>
            </a:r>
            <a:endParaRPr lang="en-US" altLang="en-US" sz="1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800" b="1">
                <a:latin typeface="Times New Roman" panose="02020503050405090304" pitchFamily="18" charset="0"/>
                <a:cs typeface="Times New Roman" panose="02020503050405090304" pitchFamily="18" charset="0"/>
              </a:rPr>
              <a:t>SEGMENT TO WIN:</a:t>
            </a:r>
            <a:r>
              <a:rPr lang="en-US" altLang="en-US" sz="1800">
                <a:latin typeface="Times New Roman" panose="02020503050405090304" pitchFamily="18" charset="0"/>
                <a:cs typeface="Times New Roman" panose="02020503050405090304" pitchFamily="18" charset="0"/>
              </a:rPr>
              <a:t> Success requires moving past generic outreach, focusing instead on tailored strategies for the massive </a:t>
            </a:r>
            <a:r>
              <a:rPr lang="en-US" altLang="en-US" sz="18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Dormant</a:t>
            </a:r>
            <a:r>
              <a:rPr lang="en-US" altLang="en-US" sz="1800">
                <a:latin typeface="Times New Roman" panose="02020503050405090304" pitchFamily="18" charset="0"/>
                <a:cs typeface="Times New Roman" panose="02020503050405090304" pitchFamily="18" charset="0"/>
              </a:rPr>
              <a:t> (</a:t>
            </a:r>
            <a:r>
              <a:rPr lang="en-US" altLang="en-US" sz="18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73.0%</a:t>
            </a:r>
            <a:r>
              <a:rPr lang="en-US" altLang="en-US" sz="1800">
                <a:latin typeface="Times New Roman" panose="02020503050405090304" pitchFamily="18" charset="0"/>
                <a:cs typeface="Times New Roman" panose="02020503050405090304" pitchFamily="18" charset="0"/>
              </a:rPr>
              <a:t>) segment and the critical </a:t>
            </a:r>
            <a:r>
              <a:rPr lang="en-US" altLang="en-US" sz="18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Power User</a:t>
            </a:r>
            <a:r>
              <a:rPr lang="en-US" altLang="en-US" sz="1800">
                <a:latin typeface="Times New Roman" panose="02020503050405090304" pitchFamily="18" charset="0"/>
                <a:cs typeface="Times New Roman" panose="02020503050405090304" pitchFamily="18" charset="0"/>
              </a:rPr>
              <a:t> (</a:t>
            </a:r>
            <a:r>
              <a:rPr lang="en-US" altLang="en-US" sz="18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11.0%</a:t>
            </a:r>
            <a:r>
              <a:rPr lang="en-US" altLang="en-US" sz="1800">
                <a:latin typeface="Times New Roman" panose="02020503050405090304" pitchFamily="18" charset="0"/>
                <a:cs typeface="Times New Roman" panose="02020503050405090304" pitchFamily="18" charset="0"/>
              </a:rPr>
              <a:t>) segment.</a:t>
            </a:r>
            <a:endParaRPr lang="en-US" altLang="en-US" sz="1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800" b="1">
                <a:latin typeface="Times New Roman" panose="02020503050405090304" pitchFamily="18" charset="0"/>
                <a:cs typeface="Times New Roman" panose="02020503050405090304" pitchFamily="18" charset="0"/>
              </a:rPr>
              <a:t>NEXT QUARTER GOAL:</a:t>
            </a:r>
            <a:r>
              <a:rPr lang="en-US" altLang="en-US" sz="1800">
                <a:latin typeface="Times New Roman" panose="02020503050405090304" pitchFamily="18" charset="0"/>
                <a:cs typeface="Times New Roman" panose="02020503050405090304" pitchFamily="18" charset="0"/>
              </a:rPr>
              <a:t> INCREASE PLATFORM-WIDE ENGAGEMENT RATE BY </a:t>
            </a:r>
            <a:r>
              <a:rPr lang="en-US" altLang="en-US" sz="18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15%</a:t>
            </a:r>
            <a:r>
              <a:rPr lang="en-US" altLang="en-US" sz="1800">
                <a:latin typeface="Times New Roman" panose="02020503050405090304" pitchFamily="18" charset="0"/>
                <a:cs typeface="Times New Roman" panose="02020503050405090304" pitchFamily="18" charset="0"/>
              </a:rPr>
              <a:t> by adhering to this data-driven strategy.</a:t>
            </a:r>
            <a:endParaRPr lang="en-US" altLang="en-US" sz="1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8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609600" y="426720"/>
            <a:ext cx="10683240" cy="583565"/>
          </a:xfrm>
          <a:prstGeom prst="rect">
            <a:avLst/>
          </a:prstGeom>
          <a:ln w="38100"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noAutofit/>
          </a:bodyPr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en-US" sz="32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CONCLUSION</a:t>
            </a:r>
            <a:endParaRPr lang="en-US" altLang="en-US" sz="3200" b="1" u="sng" dirty="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77491" y="2921168"/>
            <a:ext cx="5541818" cy="1015663"/>
          </a:xfrm>
          <a:prstGeom prst="rect">
            <a:avLst/>
          </a:prstGeom>
          <a:ln w="38100"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60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THANK YOU </a:t>
            </a:r>
            <a:endParaRPr lang="en-IN" sz="60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365" y="2009140"/>
            <a:ext cx="7227570" cy="4118610"/>
          </a:xfrm>
        </p:spPr>
        <p:txBody>
          <a:bodyPr/>
          <a:p>
            <a:endParaRPr lang="en-US" altLang="en-US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28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• </a:t>
            </a:r>
            <a:r>
              <a:rPr lang="en-US" altLang="en-US" sz="2800" b="1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Social media runs on engagement</a:t>
            </a:r>
            <a:r>
              <a:rPr lang="en-US" altLang="en-US" sz="28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 — </a:t>
            </a:r>
            <a:r>
              <a:rPr lang="en-US" altLang="en-US" sz="280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posts</a:t>
            </a:r>
            <a:r>
              <a:rPr lang="en-US" altLang="en-US" sz="28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, </a:t>
            </a:r>
            <a:r>
              <a:rPr lang="en-US" altLang="en-US" sz="280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likes</a:t>
            </a:r>
            <a:r>
              <a:rPr lang="en-US" altLang="en-US" sz="28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, </a:t>
            </a:r>
            <a:r>
              <a:rPr lang="en-US" altLang="en-US" sz="280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comments</a:t>
            </a:r>
            <a:r>
              <a:rPr lang="en-US" altLang="en-US" sz="28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, </a:t>
            </a:r>
            <a:r>
              <a:rPr lang="en-US" altLang="en-US" sz="280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follows</a:t>
            </a:r>
            <a:r>
              <a:rPr lang="en-US" altLang="en-US" sz="28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.</a:t>
            </a:r>
            <a:endParaRPr lang="en-US" altLang="en-US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28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• Data reveals who stays </a:t>
            </a:r>
            <a:r>
              <a:rPr lang="en-US" altLang="en-US" sz="280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loyal</a:t>
            </a:r>
            <a:r>
              <a:rPr lang="en-US" altLang="en-US" sz="28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, who </a:t>
            </a:r>
            <a:r>
              <a:rPr lang="en-US" altLang="en-US" sz="280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fades</a:t>
            </a:r>
            <a:r>
              <a:rPr lang="en-US" altLang="en-US" sz="28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, and what </a:t>
            </a:r>
            <a:r>
              <a:rPr lang="en-US" altLang="en-US" sz="280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trends</a:t>
            </a:r>
            <a:r>
              <a:rPr lang="en-US" altLang="en-US" sz="28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 rise.</a:t>
            </a:r>
            <a:endParaRPr lang="en-US" altLang="en-US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28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• This project uncovers patterns that drive </a:t>
            </a:r>
            <a:r>
              <a:rPr lang="en-US" altLang="en-US" sz="280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growth</a:t>
            </a:r>
            <a:r>
              <a:rPr lang="en-US" altLang="en-US" sz="28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 and </a:t>
            </a:r>
            <a:r>
              <a:rPr lang="en-US" altLang="en-US" sz="280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influence</a:t>
            </a:r>
            <a:r>
              <a:rPr lang="en-US" altLang="en-US" sz="28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.</a:t>
            </a:r>
            <a:endParaRPr lang="en-US" altLang="en-US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761365" y="545465"/>
            <a:ext cx="10683240" cy="1080135"/>
          </a:xfrm>
          <a:prstGeom prst="rect">
            <a:avLst/>
          </a:prstGeom>
          <a:ln w="38100"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noAutofit/>
          </a:bodyPr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en-US" sz="32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Project Introduction</a:t>
            </a:r>
            <a:endParaRPr lang="en-US" altLang="en-US" sz="320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en-US" sz="32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Social Media Project: An Analytical Approach to Engagement</a:t>
            </a:r>
            <a:endParaRPr lang="en-US" altLang="en-US" sz="32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altLang="en-US" sz="32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u="sng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sz="3200" u="sng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1"/>
          <a:stretch>
            <a:fillRect/>
          </a:stretch>
        </p:blipFill>
        <p:spPr>
          <a:xfrm>
            <a:off x="7988300" y="2849245"/>
            <a:ext cx="3456940" cy="20434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1797685"/>
            <a:ext cx="6711315" cy="4025265"/>
          </a:xfrm>
        </p:spPr>
        <p:txBody>
          <a:bodyPr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43"/>
              <a:buFont typeface="Arial" panose="020B0604020202090204"/>
              <a:buNone/>
            </a:pPr>
            <a:r>
              <a:rPr lang="en-US" altLang="en-US" sz="2800">
                <a:solidFill>
                  <a:srgbClr val="000000"/>
                </a:solidFill>
                <a:latin typeface="Times New Roman" panose="02020503050405090304" pitchFamily="18" charset="0"/>
                <a:ea typeface="Poiret One" panose="02000000000000000000"/>
                <a:cs typeface="Times New Roman" panose="02020503050405090304" pitchFamily="18" charset="0"/>
                <a:sym typeface="Poiret One" panose="02000000000000000000"/>
              </a:rPr>
              <a:t>• Social platforms face the challenge of keeping users </a:t>
            </a:r>
            <a:r>
              <a:rPr lang="en-US" altLang="en-US" sz="2800">
                <a:solidFill>
                  <a:srgbClr val="FF0000"/>
                </a:solidFill>
                <a:latin typeface="Times New Roman" panose="02020503050405090304" pitchFamily="18" charset="0"/>
                <a:ea typeface="Poiret One" panose="02000000000000000000"/>
                <a:cs typeface="Times New Roman" panose="02020503050405090304" pitchFamily="18" charset="0"/>
                <a:sym typeface="Poiret One" panose="02000000000000000000"/>
              </a:rPr>
              <a:t>active</a:t>
            </a:r>
            <a:r>
              <a:rPr lang="en-US" altLang="en-US" sz="2800">
                <a:solidFill>
                  <a:srgbClr val="000000"/>
                </a:solidFill>
                <a:latin typeface="Times New Roman" panose="02020503050405090304" pitchFamily="18" charset="0"/>
                <a:ea typeface="Poiret One" panose="02000000000000000000"/>
                <a:cs typeface="Times New Roman" panose="02020503050405090304" pitchFamily="18" charset="0"/>
                <a:sym typeface="Poiret One" panose="02000000000000000000"/>
              </a:rPr>
              <a:t> and </a:t>
            </a:r>
            <a:r>
              <a:rPr lang="en-US" altLang="en-US" sz="2800">
                <a:solidFill>
                  <a:srgbClr val="FF0000"/>
                </a:solidFill>
                <a:latin typeface="Times New Roman" panose="02020503050405090304" pitchFamily="18" charset="0"/>
                <a:ea typeface="Poiret One" panose="02000000000000000000"/>
                <a:cs typeface="Times New Roman" panose="02020503050405090304" pitchFamily="18" charset="0"/>
                <a:sym typeface="Poiret One" panose="02000000000000000000"/>
              </a:rPr>
              <a:t>engaged</a:t>
            </a:r>
            <a:r>
              <a:rPr lang="en-US" altLang="en-US" sz="2800">
                <a:solidFill>
                  <a:srgbClr val="000000"/>
                </a:solidFill>
                <a:latin typeface="Times New Roman" panose="02020503050405090304" pitchFamily="18" charset="0"/>
                <a:ea typeface="Poiret One" panose="02000000000000000000"/>
                <a:cs typeface="Times New Roman" panose="02020503050405090304" pitchFamily="18" charset="0"/>
                <a:sym typeface="Poiret One" panose="02000000000000000000"/>
              </a:rPr>
              <a:t>.</a:t>
            </a:r>
            <a:endParaRPr lang="en-US" altLang="en-US" sz="2800" b="0" i="0" u="none" strike="noStrike" cap="none">
              <a:solidFill>
                <a:srgbClr val="000000"/>
              </a:solidFill>
              <a:latin typeface="Times New Roman" panose="02020503050405090304" pitchFamily="18" charset="0"/>
              <a:ea typeface="Poiret One" panose="02000000000000000000"/>
              <a:cs typeface="Times New Roman" panose="02020503050405090304" pitchFamily="18" charset="0"/>
              <a:sym typeface="Poiret One" panose="02000000000000000000"/>
            </a:endParaRPr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43"/>
              <a:buFont typeface="Arial" panose="020B0604020202090204"/>
              <a:buNone/>
            </a:pPr>
            <a:r>
              <a:rPr lang="en-US" altLang="en-US" sz="2800">
                <a:solidFill>
                  <a:srgbClr val="000000"/>
                </a:solidFill>
                <a:latin typeface="Times New Roman" panose="02020503050405090304" pitchFamily="18" charset="0"/>
                <a:ea typeface="Poiret One" panose="02000000000000000000"/>
                <a:cs typeface="Times New Roman" panose="02020503050405090304" pitchFamily="18" charset="0"/>
                <a:sym typeface="Poiret One" panose="02000000000000000000"/>
              </a:rPr>
              <a:t>• Hard to spot the most </a:t>
            </a:r>
            <a:r>
              <a:rPr lang="en-US" altLang="en-US" sz="2800">
                <a:solidFill>
                  <a:srgbClr val="FF0000"/>
                </a:solidFill>
                <a:latin typeface="Times New Roman" panose="02020503050405090304" pitchFamily="18" charset="0"/>
                <a:ea typeface="Poiret One" panose="02000000000000000000"/>
                <a:cs typeface="Times New Roman" panose="02020503050405090304" pitchFamily="18" charset="0"/>
                <a:sym typeface="Poiret One" panose="02000000000000000000"/>
              </a:rPr>
              <a:t>loyal creators vs. silent spectators</a:t>
            </a:r>
            <a:r>
              <a:rPr lang="en-US" altLang="en-US" sz="2800">
                <a:solidFill>
                  <a:srgbClr val="000000"/>
                </a:solidFill>
                <a:latin typeface="Times New Roman" panose="02020503050405090304" pitchFamily="18" charset="0"/>
                <a:ea typeface="Poiret One" panose="02000000000000000000"/>
                <a:cs typeface="Times New Roman" panose="02020503050405090304" pitchFamily="18" charset="0"/>
                <a:sym typeface="Poiret One" panose="02000000000000000000"/>
              </a:rPr>
              <a:t>.</a:t>
            </a:r>
            <a:endParaRPr lang="en-US" altLang="en-US" sz="2800" b="0" i="0" u="none" strike="noStrike" cap="none">
              <a:solidFill>
                <a:srgbClr val="000000"/>
              </a:solidFill>
              <a:latin typeface="Times New Roman" panose="02020503050405090304" pitchFamily="18" charset="0"/>
              <a:ea typeface="Poiret One" panose="02000000000000000000"/>
              <a:cs typeface="Times New Roman" panose="02020503050405090304" pitchFamily="18" charset="0"/>
              <a:sym typeface="Poiret One" panose="02000000000000000000"/>
            </a:endParaRPr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43"/>
              <a:buFont typeface="Arial" panose="020B0604020202090204"/>
              <a:buNone/>
            </a:pPr>
            <a:r>
              <a:rPr lang="en-US" altLang="en-US" sz="2800">
                <a:solidFill>
                  <a:srgbClr val="000000"/>
                </a:solidFill>
                <a:latin typeface="Times New Roman" panose="02020503050405090304" pitchFamily="18" charset="0"/>
                <a:ea typeface="Poiret One" panose="02000000000000000000"/>
                <a:cs typeface="Times New Roman" panose="02020503050405090304" pitchFamily="18" charset="0"/>
                <a:sym typeface="Poiret One" panose="02000000000000000000"/>
              </a:rPr>
              <a:t>• Without insights, brands struggle to target, retain, and grow communities.</a:t>
            </a:r>
            <a:endParaRPr lang="en-US" altLang="en-US" sz="2800" b="0" i="0" u="none" strike="noStrike" cap="none">
              <a:solidFill>
                <a:srgbClr val="000000"/>
              </a:solidFill>
              <a:latin typeface="Times New Roman" panose="02020503050405090304" pitchFamily="18" charset="0"/>
              <a:ea typeface="Poiret One" panose="02000000000000000000"/>
              <a:cs typeface="Times New Roman" panose="02020503050405090304" pitchFamily="18" charset="0"/>
              <a:sym typeface="Poiret One" panose="02000000000000000000"/>
            </a:endParaRPr>
          </a:p>
          <a:p>
            <a:endParaRPr lang="en-US" altLang="en-US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838200" y="376555"/>
            <a:ext cx="10683240" cy="583565"/>
          </a:xfrm>
          <a:prstGeom prst="rect">
            <a:avLst/>
          </a:prstGeom>
          <a:ln w="38100"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noAutofit/>
          </a:bodyPr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en-US" sz="40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Problem Statement</a:t>
            </a:r>
            <a:endParaRPr lang="en-US" altLang="en-US" sz="4000" b="1" u="sng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pic>
        <p:nvPicPr>
          <p:cNvPr id="8" name="Picture 7"/>
          <p:cNvPicPr/>
          <p:nvPr/>
        </p:nvPicPr>
        <p:blipFill>
          <a:blip r:embed="rId1"/>
          <a:stretch>
            <a:fillRect/>
          </a:stretch>
        </p:blipFill>
        <p:spPr>
          <a:xfrm>
            <a:off x="7653655" y="1529080"/>
            <a:ext cx="3867785" cy="220281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7654290" y="3731895"/>
            <a:ext cx="3867150" cy="2019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835" y="1492250"/>
            <a:ext cx="10681970" cy="3131185"/>
          </a:xfrm>
        </p:spPr>
        <p:txBody>
          <a:bodyPr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43"/>
              <a:buFont typeface="Arial" panose="020B0604020202090204"/>
              <a:buNone/>
            </a:pPr>
            <a:r>
              <a:rPr lang="en-US" altLang="en-US" sz="2000">
                <a:solidFill>
                  <a:srgbClr val="000000"/>
                </a:solidFill>
                <a:latin typeface="Times New Roman" panose="02020503050405090304" pitchFamily="18" charset="0"/>
                <a:ea typeface="Poiret One" panose="02000000000000000000"/>
                <a:cs typeface="Times New Roman" panose="02020503050405090304" pitchFamily="18" charset="0"/>
                <a:sym typeface="Poiret One" panose="02000000000000000000"/>
              </a:rPr>
              <a:t>• Dataset mirrors an </a:t>
            </a:r>
            <a:r>
              <a:rPr lang="en-US" altLang="en-US" sz="2000" b="1">
                <a:solidFill>
                  <a:srgbClr val="FF0000"/>
                </a:solidFill>
                <a:latin typeface="Times New Roman" panose="02020503050405090304" pitchFamily="18" charset="0"/>
                <a:ea typeface="Poiret One" panose="02000000000000000000"/>
                <a:cs typeface="Times New Roman" panose="02020503050405090304" pitchFamily="18" charset="0"/>
                <a:sym typeface="Poiret One" panose="02000000000000000000"/>
              </a:rPr>
              <a:t>Instagram-like platform</a:t>
            </a:r>
            <a:r>
              <a:rPr lang="en-US" altLang="en-US" sz="2000">
                <a:solidFill>
                  <a:srgbClr val="000000"/>
                </a:solidFill>
                <a:latin typeface="Times New Roman" panose="02020503050405090304" pitchFamily="18" charset="0"/>
                <a:ea typeface="Poiret One" panose="02000000000000000000"/>
                <a:cs typeface="Times New Roman" panose="02020503050405090304" pitchFamily="18" charset="0"/>
                <a:sym typeface="Poiret One" panose="02000000000000000000"/>
              </a:rPr>
              <a:t>.</a:t>
            </a:r>
            <a:endParaRPr lang="en-US" altLang="en-US" sz="2000" b="0" i="0" u="none" strike="noStrike" cap="none">
              <a:solidFill>
                <a:srgbClr val="000000"/>
              </a:solidFill>
              <a:latin typeface="Times New Roman" panose="02020503050405090304" pitchFamily="18" charset="0"/>
              <a:ea typeface="Poiret One" panose="02000000000000000000"/>
              <a:cs typeface="Times New Roman" panose="02020503050405090304" pitchFamily="18" charset="0"/>
              <a:sym typeface="Poiret One" panose="02000000000000000000"/>
            </a:endParaRPr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43"/>
              <a:buFont typeface="Arial" panose="020B0604020202090204"/>
              <a:buNone/>
            </a:pPr>
            <a:r>
              <a:rPr lang="en-US" altLang="en-US" sz="2000">
                <a:solidFill>
                  <a:srgbClr val="000000"/>
                </a:solidFill>
                <a:latin typeface="Times New Roman" panose="02020503050405090304" pitchFamily="18" charset="0"/>
                <a:ea typeface="Poiret One" panose="02000000000000000000"/>
                <a:cs typeface="Times New Roman" panose="02020503050405090304" pitchFamily="18" charset="0"/>
                <a:sym typeface="Poiret One" panose="02000000000000000000"/>
              </a:rPr>
              <a:t>• </a:t>
            </a:r>
            <a:r>
              <a:rPr lang="en-US" altLang="en-US" sz="2000" b="1">
                <a:solidFill>
                  <a:srgbClr val="000000"/>
                </a:solidFill>
                <a:latin typeface="Times New Roman" panose="02020503050405090304" pitchFamily="18" charset="0"/>
                <a:ea typeface="Poiret One" panose="02000000000000000000"/>
                <a:cs typeface="Times New Roman" panose="02020503050405090304" pitchFamily="18" charset="0"/>
                <a:sym typeface="Poiret One" panose="02000000000000000000"/>
              </a:rPr>
              <a:t>Key tables:</a:t>
            </a:r>
            <a:r>
              <a:rPr lang="en-US" altLang="en-US" sz="2000">
                <a:solidFill>
                  <a:srgbClr val="000000"/>
                </a:solidFill>
                <a:latin typeface="Times New Roman" panose="02020503050405090304" pitchFamily="18" charset="0"/>
                <a:ea typeface="Poiret One" panose="02000000000000000000"/>
                <a:cs typeface="Times New Roman" panose="02020503050405090304" pitchFamily="18" charset="0"/>
                <a:sym typeface="Poiret One" panose="02000000000000000000"/>
              </a:rPr>
              <a:t> users, photos, comments, likes, follows, tags.</a:t>
            </a:r>
            <a:endParaRPr lang="en-US" altLang="en-US" sz="2000" b="0" i="0" u="none" strike="noStrike" cap="none">
              <a:solidFill>
                <a:srgbClr val="000000"/>
              </a:solidFill>
              <a:latin typeface="Times New Roman" panose="02020503050405090304" pitchFamily="18" charset="0"/>
              <a:ea typeface="Poiret One" panose="02000000000000000000"/>
              <a:cs typeface="Times New Roman" panose="02020503050405090304" pitchFamily="18" charset="0"/>
              <a:sym typeface="Poiret One" panose="02000000000000000000"/>
            </a:endParaRPr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43"/>
              <a:buFont typeface="Arial" panose="020B0604020202090204"/>
              <a:buNone/>
            </a:pPr>
            <a:r>
              <a:rPr lang="en-US" altLang="en-US" sz="2000">
                <a:solidFill>
                  <a:srgbClr val="000000"/>
                </a:solidFill>
                <a:latin typeface="Times New Roman" panose="02020503050405090304" pitchFamily="18" charset="0"/>
                <a:ea typeface="Poiret One" panose="02000000000000000000"/>
                <a:cs typeface="Times New Roman" panose="02020503050405090304" pitchFamily="18" charset="0"/>
                <a:sym typeface="Poiret One" panose="02000000000000000000"/>
              </a:rPr>
              <a:t>• Captures user activity, engagement, and content patterns.</a:t>
            </a:r>
            <a:endParaRPr lang="en-US" altLang="en-US" sz="2000" b="0" i="0" u="none" strike="noStrike" cap="none">
              <a:solidFill>
                <a:srgbClr val="000000"/>
              </a:solidFill>
              <a:latin typeface="Times New Roman" panose="02020503050405090304" pitchFamily="18" charset="0"/>
              <a:ea typeface="Poiret One" panose="02000000000000000000"/>
              <a:cs typeface="Times New Roman" panose="02020503050405090304" pitchFamily="18" charset="0"/>
              <a:sym typeface="Poiret One" panose="02000000000000000000"/>
            </a:endParaRPr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43"/>
              <a:buFont typeface="Arial" panose="020B0604020202090204"/>
              <a:buNone/>
            </a:pPr>
            <a:r>
              <a:rPr lang="en-US" altLang="en-US" sz="2000">
                <a:solidFill>
                  <a:srgbClr val="000000"/>
                </a:solidFill>
                <a:latin typeface="Times New Roman" panose="02020503050405090304" pitchFamily="18" charset="0"/>
                <a:ea typeface="Poiret One" panose="02000000000000000000"/>
                <a:cs typeface="Times New Roman" panose="02020503050405090304" pitchFamily="18" charset="0"/>
                <a:sym typeface="Poiret One" panose="02000000000000000000"/>
              </a:rPr>
              <a:t>• </a:t>
            </a:r>
            <a:r>
              <a:rPr lang="en-US" altLang="en-US" sz="2000" b="1">
                <a:solidFill>
                  <a:srgbClr val="000000"/>
                </a:solidFill>
                <a:latin typeface="Times New Roman" panose="02020503050405090304" pitchFamily="18" charset="0"/>
                <a:ea typeface="Poiret One" panose="02000000000000000000"/>
                <a:cs typeface="Times New Roman" panose="02020503050405090304" pitchFamily="18" charset="0"/>
                <a:sym typeface="Poiret One" panose="02000000000000000000"/>
              </a:rPr>
              <a:t>Primary fields include:</a:t>
            </a:r>
            <a:r>
              <a:rPr lang="en-US" altLang="en-US" sz="2000">
                <a:solidFill>
                  <a:srgbClr val="000000"/>
                </a:solidFill>
                <a:latin typeface="Times New Roman" panose="02020503050405090304" pitchFamily="18" charset="0"/>
                <a:ea typeface="Poiret One" panose="02000000000000000000"/>
                <a:cs typeface="Times New Roman" panose="02020503050405090304" pitchFamily="18" charset="0"/>
                <a:sym typeface="Poiret One" panose="02000000000000000000"/>
              </a:rPr>
              <a:t> user_id, photo_id, comment_id, tag_id, follower_id, followee_id, created_at, username, image_url.</a:t>
            </a:r>
            <a:endParaRPr lang="en-US" altLang="en-US" sz="2000">
              <a:solidFill>
                <a:srgbClr val="000000"/>
              </a:solidFill>
              <a:latin typeface="Times New Roman" panose="02020503050405090304" pitchFamily="18" charset="0"/>
              <a:ea typeface="Poiret One" panose="02000000000000000000"/>
              <a:cs typeface="Times New Roman" panose="02020503050405090304" pitchFamily="18" charset="0"/>
              <a:sym typeface="Poiret One" panose="02000000000000000000"/>
            </a:endParaRPr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43"/>
              <a:buFont typeface="Arial" panose="020B0604020202090204"/>
              <a:buNone/>
            </a:pPr>
            <a:endParaRPr lang="en-US" altLang="en-US" sz="2000" b="0" i="0" u="none" strike="noStrike" cap="none">
              <a:solidFill>
                <a:srgbClr val="000000"/>
              </a:solidFill>
              <a:latin typeface="Times New Roman" panose="02020503050405090304" pitchFamily="18" charset="0"/>
              <a:ea typeface="Poiret One" panose="02000000000000000000"/>
              <a:cs typeface="Times New Roman" panose="02020503050405090304" pitchFamily="18" charset="0"/>
              <a:sym typeface="Poiret One" panose="02000000000000000000"/>
            </a:endParaRPr>
          </a:p>
          <a:p>
            <a:pPr marL="0" indent="0">
              <a:buNone/>
            </a:pPr>
            <a:r>
              <a:rPr lang="en-US" altLang="en-US" sz="2000" b="1">
                <a:latin typeface="Times New Roman" panose="02020503050405090304" pitchFamily="18" charset="0"/>
                <a:cs typeface="Times New Roman" panose="02020503050405090304" pitchFamily="18" charset="0"/>
              </a:rPr>
              <a:t>DATA INTEGRITY:</a:t>
            </a:r>
            <a:r>
              <a:rPr lang="en-US" altLang="en-US" sz="2000">
                <a:latin typeface="Times New Roman" panose="02020503050405090304" pitchFamily="18" charset="0"/>
                <a:cs typeface="Times New Roman" panose="02020503050405090304" pitchFamily="18" charset="0"/>
              </a:rPr>
              <a:t> Clean foundation. Diagnostic checks confirmed no </a:t>
            </a:r>
            <a:r>
              <a:rPr lang="en-US" altLang="en-US" sz="20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NULLs</a:t>
            </a:r>
            <a:r>
              <a:rPr lang="en-US" altLang="en-US" sz="2000">
                <a:latin typeface="Times New Roman" panose="02020503050405090304" pitchFamily="18" charset="0"/>
                <a:cs typeface="Times New Roman" panose="02020503050405090304" pitchFamily="18" charset="0"/>
              </a:rPr>
              <a:t> or </a:t>
            </a:r>
            <a:r>
              <a:rPr lang="en-US" altLang="en-US" sz="20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duplicate</a:t>
            </a:r>
            <a:r>
              <a:rPr lang="en-US" altLang="en-US" sz="2000">
                <a:latin typeface="Times New Roman" panose="02020503050405090304" pitchFamily="18" charset="0"/>
                <a:cs typeface="Times New Roman" panose="02020503050405090304" pitchFamily="18" charset="0"/>
              </a:rPr>
              <a:t> records in key columns. The data is ready for high-level analysis.</a:t>
            </a:r>
            <a:endParaRPr lang="en-US" altLang="en-US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38200" y="5562600"/>
            <a:ext cx="10683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Times New Roman" panose="02020503050405090304" pitchFamily="18" charset="0"/>
                <a:cs typeface="Times New Roman" panose="02020503050405090304" pitchFamily="18" charset="0"/>
              </a:rPr>
              <a:t>DataSet Link:</a:t>
            </a:r>
            <a:r>
              <a:rPr lang="en-US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en-US">
                <a:latin typeface="Times New Roman" panose="02020503050405090304" pitchFamily="18" charset="0"/>
                <a:cs typeface="Times New Roman" panose="02020503050405090304" pitchFamily="18" charset="0"/>
              </a:rPr>
              <a:t>https://drive.google.com/file/d/1wSXXQboFYXgJXxccj4i-cKfIX5QtdPwH/view</a:t>
            </a:r>
            <a:endParaRPr lang="en-US" altLang="en-US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838200" y="259080"/>
            <a:ext cx="10683240" cy="583565"/>
          </a:xfrm>
          <a:prstGeom prst="rect">
            <a:avLst/>
          </a:prstGeom>
          <a:ln w="38100"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noAutofit/>
          </a:bodyPr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en-US" sz="40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Data Overview</a:t>
            </a:r>
            <a:endParaRPr lang="en-US" altLang="en-US" sz="4000" b="1" u="sng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Picture 1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73350" y="1174750"/>
            <a:ext cx="6844030" cy="44716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1"/>
          <p:cNvSpPr txBox="1"/>
          <p:nvPr/>
        </p:nvSpPr>
        <p:spPr>
          <a:xfrm>
            <a:off x="754380" y="259080"/>
            <a:ext cx="10683240" cy="583565"/>
          </a:xfrm>
          <a:prstGeom prst="rect">
            <a:avLst/>
          </a:prstGeom>
          <a:ln w="38100"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noAutofit/>
          </a:bodyPr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0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DataBase Schema</a:t>
            </a:r>
            <a:endParaRPr lang="en-US" altLang="en-US" sz="4000" b="1" u="sng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985" y="1327785"/>
            <a:ext cx="6007735" cy="4799965"/>
          </a:xfrm>
        </p:spPr>
        <p:txBody>
          <a:bodyPr/>
          <a:p>
            <a:pPr marL="0" indent="0"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A quarter of the user base is completely inactive (Lurkers):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26.0%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of all users have made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zero posts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The majority are low-volume creators: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57.0%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of the user base has posted either 0 or 1−2 times, indicating high retention friction.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The core active segment posts moderately: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The single largest group is the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3−5 post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bucket, accounting for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36.0%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of all users.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High-volume creators are rare: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Only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7.0%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of users fall into the high-activity tiers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(6+ posts)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Recommendation: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Focus retention efforts on moving the large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1−2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post segment into the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3−5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post segment to solidify activity.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6948170" y="2331720"/>
            <a:ext cx="4881245" cy="2687320"/>
          </a:xfrm>
          <a:prstGeom prst="rect">
            <a:avLst/>
          </a:prstGeom>
        </p:spPr>
      </p:pic>
      <p:sp>
        <p:nvSpPr>
          <p:cNvPr id="7" name="TextBox 1"/>
          <p:cNvSpPr txBox="1"/>
          <p:nvPr/>
        </p:nvSpPr>
        <p:spPr>
          <a:xfrm>
            <a:off x="754380" y="339725"/>
            <a:ext cx="10683240" cy="583565"/>
          </a:xfrm>
          <a:prstGeom prst="rect">
            <a:avLst/>
          </a:prstGeom>
          <a:ln w="38100"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noAutofit/>
          </a:bodyPr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Distribution of User Activity</a:t>
            </a:r>
            <a:endParaRPr lang="en-US" altLang="en-US" sz="4000" b="1" u="sng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75" y="1245235"/>
            <a:ext cx="7082790" cy="4660265"/>
          </a:xfrm>
        </p:spPr>
        <p:txBody>
          <a:bodyPr/>
          <a:p>
            <a:pPr marL="0" indent="0">
              <a:buNone/>
            </a:pPr>
            <a:r>
              <a:rPr lang="en-US" altLang="en-US" sz="1600" b="1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Eveline95 is the benchmark: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Leads with a Loyalty Score of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529.5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, driven primarily by the highest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total_comments (329)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and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total_posts (12)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Conversation is key: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For all top users,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Total Comments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(red bars) is the single largest factor driving the overall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Loyalty Score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(blue bars).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 b="1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Efficiency matters: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Donald.Fritsch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ranks high (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score 279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) despite having only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6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total posts, showcasing significant engagement efficiency over volume.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600" b="1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Cesar93 leads the pack: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With a score of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492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, he closely follows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Eveline95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, confirming him as a core asset for sustained activity.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Recommendation: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INSTITUTE A REWARD MECHANISM: Grant these top-tier users "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Top Contributor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" status and exclusive feature access immediately.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7244080" y="1940560"/>
            <a:ext cx="4713605" cy="3048000"/>
          </a:xfrm>
          <a:prstGeom prst="rect">
            <a:avLst/>
          </a:prstGeom>
        </p:spPr>
      </p:pic>
      <p:sp>
        <p:nvSpPr>
          <p:cNvPr id="7" name="TextBox 1"/>
          <p:cNvSpPr txBox="1"/>
          <p:nvPr/>
        </p:nvSpPr>
        <p:spPr>
          <a:xfrm>
            <a:off x="609600" y="294005"/>
            <a:ext cx="10683240" cy="583565"/>
          </a:xfrm>
          <a:prstGeom prst="rect">
            <a:avLst/>
          </a:prstGeom>
          <a:ln w="38100"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noAutofit/>
          </a:bodyPr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en-US" sz="32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THE ENGINE ROOM: LOYALTY AND VALUE</a:t>
            </a:r>
            <a:endParaRPr lang="en-US" altLang="en-US" sz="3200" b="1" u="sng" dirty="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" y="1303655"/>
            <a:ext cx="7268845" cy="4824095"/>
          </a:xfrm>
        </p:spPr>
        <p:txBody>
          <a:bodyPr/>
          <a:p>
            <a:pPr marL="0" indent="0"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13 USERS ARE COMPLETELY INACTIVE: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This segment (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0 Posts, 0 Likes, 0 Comments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) is a direct failure in our onboarding funnel and a pool of lost revenue potential.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600" b="1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THE "NEVER-LIKER" ANOMALY: 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Influential, content-heavy users (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Eveline95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,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Cesar93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) never like other posts. Their behavior is purely one-way, requiring a specialized engagement model.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SEGMENTATION IS CRITICAL: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The user base splits clearly into Creators, Consumers (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high interaction, no posts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), and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Inactive Lurkers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. Generic strategy fails all three.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RECOMMENDATION: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LAUNCH RE-ENGAGEMENT FUNNELS: Target Lurkers with personalized content nudges to achieve their first Like, then their first Post.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7950200" y="2065020"/>
            <a:ext cx="4077970" cy="2389505"/>
          </a:xfrm>
          <a:prstGeom prst="rect">
            <a:avLst/>
          </a:prstGeom>
        </p:spPr>
      </p:pic>
      <p:sp>
        <p:nvSpPr>
          <p:cNvPr id="6" name="TextBox 1"/>
          <p:cNvSpPr txBox="1"/>
          <p:nvPr/>
        </p:nvSpPr>
        <p:spPr>
          <a:xfrm>
            <a:off x="609600" y="273685"/>
            <a:ext cx="10683240" cy="583565"/>
          </a:xfrm>
          <a:prstGeom prst="rect">
            <a:avLst/>
          </a:prstGeom>
          <a:ln w="38100"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noAutofit/>
          </a:bodyPr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en-US" sz="32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THE LURKER PROBLEM: INACTIVITY &amp; ANOMALY</a:t>
            </a:r>
            <a:endParaRPr lang="en-US" altLang="en-US" sz="3200" b="1" u="sng" dirty="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635" y="1351280"/>
            <a:ext cx="7599680" cy="4776470"/>
          </a:xfrm>
        </p:spPr>
        <p:txBody>
          <a:bodyPr/>
          <a:p>
            <a:pPr marL="0" indent="0">
              <a:buNone/>
            </a:pPr>
            <a:r>
              <a:rPr lang="en-US" altLang="en-US" sz="1600" b="1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THE GOLDEN HOUR IS 6 PM (18:00).</a:t>
            </a:r>
            <a:r>
              <a:rPr lang="en-US" altLang="en-US" sz="160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All measurable engagement is overwhelmingly concentrated at this single, non-negotiable time slot.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CONVERSATION SURGE.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The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6 PM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window produces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7,488 comment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events, indicating strong conversational activity that must be capitalized on.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600" b="1">
                <a:latin typeface="Times New Roman" panose="02020503050405090304" pitchFamily="18" charset="0"/>
                <a:cs typeface="Times New Roman" panose="02020503050405090304" pitchFamily="18" charset="0"/>
              </a:rPr>
              <a:t>DEAD ZONES MUST BE AVOIDED.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Any content deployed between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3 AM – 6 AM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is wasted effort and dilutes content impact.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en-US" sz="1600" b="1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RECOMMENDATION: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ENFORCE SCHEDULING MANDATE: Lock all high-value organic content and ad campaigns to the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6 PM</a:t>
            </a:r>
            <a:r>
              <a:rPr lang="en-US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 slot.</a:t>
            </a:r>
            <a:endParaRPr lang="en-US" altLang="en-US" sz="16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/>
        </p:nvGraphicFramePr>
        <p:xfrm>
          <a:off x="7961630" y="2143760"/>
          <a:ext cx="4010025" cy="25120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TextBox 1"/>
          <p:cNvSpPr txBox="1"/>
          <p:nvPr/>
        </p:nvSpPr>
        <p:spPr>
          <a:xfrm>
            <a:off x="609600" y="332105"/>
            <a:ext cx="10683240" cy="583565"/>
          </a:xfrm>
          <a:prstGeom prst="rect">
            <a:avLst/>
          </a:prstGeom>
          <a:ln w="38100"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noAutofit/>
          </a:bodyPr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en-US" sz="28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TIMING IS POWER: THE MANDATORY POSTING WINDOW</a:t>
            </a:r>
            <a:endParaRPr lang="en-US" altLang="en-US" sz="2800" b="1" u="sng" dirty="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range Waves">
  <a:themeElements>
    <a:clrScheme name="Orang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73109"/>
      </a:accent1>
      <a:accent2>
        <a:srgbClr val="FF5050"/>
      </a:accent2>
      <a:accent3>
        <a:srgbClr val="FFFFFF"/>
      </a:accent3>
      <a:accent4>
        <a:srgbClr val="000000"/>
      </a:accent4>
      <a:accent5>
        <a:srgbClr val="E0ADAA"/>
      </a:accent5>
      <a:accent6>
        <a:srgbClr val="E74848"/>
      </a:accent6>
      <a:hlink>
        <a:srgbClr val="4D4D4D"/>
      </a:hlink>
      <a:folHlink>
        <a:srgbClr val="777777"/>
      </a:folHlink>
    </a:clrScheme>
    <a:fontScheme name="Orang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  <a:ea typeface="SimSun" pitchFamily="2" charset="-122"/>
          </a:defRPr>
        </a:defPPr>
      </a:lstStyle>
    </a:lnDef>
  </a:objectDefaults>
  <a:extraClrSchemeLst>
    <a:extraClrScheme>
      <a:clrScheme name="Orang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C73109"/>
        </a:accent1>
        <a:accent2>
          <a:srgbClr val="FF5050"/>
        </a:accent2>
        <a:accent3>
          <a:srgbClr val="FFFFFF"/>
        </a:accent3>
        <a:accent4>
          <a:srgbClr val="000000"/>
        </a:accent4>
        <a:accent5>
          <a:srgbClr val="E0ADAA"/>
        </a:accent5>
        <a:accent6>
          <a:srgbClr val="E74848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8818</Words>
  <Application>WPS Presentation</Application>
  <PresentationFormat>Widescreen</PresentationFormat>
  <Paragraphs>191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4" baseType="lpstr">
      <vt:lpstr>Arial</vt:lpstr>
      <vt:lpstr>SimSun</vt:lpstr>
      <vt:lpstr>Wingdings</vt:lpstr>
      <vt:lpstr>宋体-简</vt:lpstr>
      <vt:lpstr>Times New Roman</vt:lpstr>
      <vt:lpstr>Arial</vt:lpstr>
      <vt:lpstr>Poiret One</vt:lpstr>
      <vt:lpstr>Apple SD Gothic Neo</vt:lpstr>
      <vt:lpstr>Microsoft YaHei</vt:lpstr>
      <vt:lpstr>汉仪旗黑</vt:lpstr>
      <vt:lpstr>Arial Unicode MS</vt:lpstr>
      <vt:lpstr>Calibri</vt:lpstr>
      <vt:lpstr>Helvetica Neue</vt:lpstr>
      <vt:lpstr>Poiret One</vt:lpstr>
      <vt:lpstr>SimSun</vt:lpstr>
      <vt:lpstr>苹方-简</vt:lpstr>
      <vt:lpstr>Orange Waves</vt:lpstr>
      <vt:lpstr>Social Media Project:  An Analytical Approach to Engagement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AKSHITA</dc:creator>
  <cp:lastModifiedBy>Abhishek VermaVEVO</cp:lastModifiedBy>
  <cp:revision>38</cp:revision>
  <dcterms:created xsi:type="dcterms:W3CDTF">2025-10-10T18:04:09Z</dcterms:created>
  <dcterms:modified xsi:type="dcterms:W3CDTF">2025-10-10T18:04:09Z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429FC7416916D32831F4E368811536FA_43</vt:lpwstr>
  </property>
  <property fmtid="{D5CDD505-2E9C-101B-9397-08002B2CF9AE}" pid="3" name="KSOProductBuildVer">
    <vt:lpwstr>1033-12.1.22531.22531</vt:lpwstr>
  </property>
</Properties>
</file>